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F011C3-3C93-405C-8ED2-0A16C7DB6AE0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6B94ACA-97E3-448F-A131-F0F14483C6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5"/>
                </a:solidFill>
              </a:rPr>
              <a:t>В</a:t>
            </a:r>
            <a:r>
              <a:rPr lang="ru-RU" sz="4000" dirty="0" smtClean="0">
                <a:solidFill>
                  <a:schemeClr val="accent5"/>
                </a:solidFill>
              </a:rPr>
              <a:t>неурочная деятельность организуется по следующим</a:t>
            </a:r>
          </a:p>
          <a:p>
            <a:r>
              <a:rPr lang="ru-RU" sz="4000" dirty="0" smtClean="0">
                <a:solidFill>
                  <a:schemeClr val="accent5"/>
                </a:solidFill>
              </a:rPr>
              <a:t>направлениям развития личности: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- спортивно-оздоровительное,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- духовно-нравственное,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- социальное,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- </a:t>
            </a:r>
            <a:r>
              <a:rPr lang="ru-RU" sz="4000" dirty="0" err="1" smtClean="0">
                <a:solidFill>
                  <a:srgbClr val="C00000"/>
                </a:solidFill>
              </a:rPr>
              <a:t>общеинтеллектуальное</a:t>
            </a:r>
            <a:r>
              <a:rPr lang="ru-RU" sz="4000" dirty="0" smtClean="0">
                <a:solidFill>
                  <a:srgbClr val="C00000"/>
                </a:solidFill>
              </a:rPr>
              <a:t>,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- общекультурное.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</a:t>
            </a:r>
            <a:r>
              <a:rPr lang="ru-RU" sz="3600" dirty="0" smtClean="0">
                <a:solidFill>
                  <a:srgbClr val="C00000"/>
                </a:solidFill>
              </a:rPr>
              <a:t>. Титульный лист </a:t>
            </a:r>
            <a:r>
              <a:rPr lang="ru-RU" sz="3600" dirty="0" smtClean="0"/>
              <a:t>включает наименование образовательного учреждения; где, когда и кем утверждена Программа; ее название; возраст детей, на которых рассчитана Программа; срок реализации; Ф.И.О.,</a:t>
            </a:r>
          </a:p>
          <a:p>
            <a:r>
              <a:rPr lang="ru-RU" sz="3600" dirty="0" smtClean="0"/>
              <a:t>должность автора (авторов)   Программы.</a:t>
            </a:r>
          </a:p>
          <a:p>
            <a:r>
              <a:rPr lang="ru-RU" sz="3600" dirty="0" smtClean="0"/>
              <a:t>На титульном листе рабочей Программы (</a:t>
            </a:r>
            <a:r>
              <a:rPr lang="ru-RU" sz="3600" dirty="0" smtClean="0">
                <a:solidFill>
                  <a:srgbClr val="FF0000"/>
                </a:solidFill>
              </a:rPr>
              <a:t>разработанной на один учебный год!!!</a:t>
            </a:r>
            <a:r>
              <a:rPr lang="ru-RU" sz="3600" dirty="0" smtClean="0"/>
              <a:t>) указывается год ее разработки.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957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</a:t>
            </a:r>
            <a:r>
              <a:rPr lang="ru-RU" sz="2800" dirty="0" smtClean="0">
                <a:solidFill>
                  <a:srgbClr val="C00000"/>
                </a:solidFill>
              </a:rPr>
              <a:t>Пояснительная записка </a:t>
            </a:r>
            <a:r>
              <a:rPr lang="ru-RU" sz="2800" dirty="0" smtClean="0"/>
              <a:t>раскрывает направленность программы;  новизну, актуальность, педагогическую целесообразность, цель и задачи образовательной программы; отличительные особенности данной программы от уже существующих; возраст детей,  участвующих в реализации данной</a:t>
            </a:r>
          </a:p>
          <a:p>
            <a:r>
              <a:rPr lang="ru-RU" sz="2800" dirty="0" smtClean="0"/>
              <a:t>программы; сроки программы (продолжительность образовательного</a:t>
            </a:r>
          </a:p>
          <a:p>
            <a:r>
              <a:rPr lang="ru-RU" sz="2800" dirty="0" smtClean="0"/>
              <a:t>процесса, этапы); формы и режим занятий. Указывается тип программы</a:t>
            </a:r>
          </a:p>
          <a:p>
            <a:r>
              <a:rPr lang="ru-RU" sz="2800" dirty="0" smtClean="0"/>
              <a:t>(авторская, модифицированная и т.д.) – составлена самостоятельно или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а  основе авторской (название, автор).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87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3. </a:t>
            </a:r>
            <a:r>
              <a:rPr lang="ru-RU" sz="4000" dirty="0" smtClean="0">
                <a:solidFill>
                  <a:srgbClr val="C00000"/>
                </a:solidFill>
              </a:rPr>
              <a:t>Содержание программы </a:t>
            </a:r>
            <a:r>
              <a:rPr lang="ru-RU" sz="4000" dirty="0" smtClean="0"/>
              <a:t>раскрывается через краткое описание тем (теоретических и практических видов занятий).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169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4</a:t>
            </a:r>
            <a:r>
              <a:rPr lang="ru-RU" sz="3200" dirty="0" smtClean="0"/>
              <a:t>. </a:t>
            </a:r>
            <a:r>
              <a:rPr lang="ru-RU" sz="3200" dirty="0" smtClean="0">
                <a:solidFill>
                  <a:srgbClr val="C00000"/>
                </a:solidFill>
              </a:rPr>
              <a:t>Учебно-тематический</a:t>
            </a:r>
            <a:r>
              <a:rPr lang="ru-RU" sz="3200" dirty="0" smtClean="0"/>
              <a:t> план программы включает перечень разделов,</a:t>
            </a:r>
          </a:p>
          <a:p>
            <a:r>
              <a:rPr lang="ru-RU" sz="3200" dirty="0" smtClean="0"/>
              <a:t>тем; количество часов по каждой теме с разбивкой на теоретические и практические виды занятий.</a:t>
            </a:r>
          </a:p>
          <a:p>
            <a:r>
              <a:rPr lang="ru-RU" sz="3200" dirty="0" smtClean="0"/>
              <a:t>Для рабочей Программы (разработанной на один учебный год!!!) этот</a:t>
            </a:r>
          </a:p>
          <a:p>
            <a:r>
              <a:rPr lang="ru-RU" sz="3200" dirty="0" smtClean="0"/>
              <a:t>раздел называется Календарно-тематический план. Вместо количества часов по каждой теме указывается дата проведения.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134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3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5. В последней части Программы обязательно указываются ожидаемые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планируемые результаты </a:t>
            </a:r>
            <a:r>
              <a:rPr lang="ru-RU" sz="3600" dirty="0" smtClean="0"/>
              <a:t>(личностные, </a:t>
            </a:r>
            <a:r>
              <a:rPr lang="ru-RU" sz="3600" dirty="0" err="1" smtClean="0"/>
              <a:t>метапредметные</a:t>
            </a:r>
            <a:r>
              <a:rPr lang="ru-RU" sz="3600" dirty="0" smtClean="0"/>
              <a:t>, предметные) и </a:t>
            </a:r>
            <a:r>
              <a:rPr lang="ru-RU" sz="3600" dirty="0" smtClean="0">
                <a:solidFill>
                  <a:srgbClr val="C00000"/>
                </a:solidFill>
              </a:rPr>
              <a:t>способы их проверки</a:t>
            </a:r>
            <a:r>
              <a:rPr lang="ru-RU" sz="3600" dirty="0" smtClean="0"/>
              <a:t>; формы подведения итогов реализации  Программы (выставки, фестивали, соревнования, учебно-исследовательские конференции</a:t>
            </a:r>
          </a:p>
          <a:p>
            <a:r>
              <a:rPr lang="ru-RU" sz="3600" dirty="0" smtClean="0"/>
              <a:t>и т.д.).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1158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Дополнительными компонентами </a:t>
            </a:r>
            <a:r>
              <a:rPr lang="ru-RU" sz="2800" dirty="0" smtClean="0"/>
              <a:t>Программы могут стать:</a:t>
            </a:r>
          </a:p>
          <a:p>
            <a:r>
              <a:rPr lang="ru-RU" sz="2800" dirty="0" smtClean="0"/>
              <a:t>1. Методическое обеспечение программы. Он включает в себя  обеспечение программы методическими видами продукции (разработки игр, бесед, походов, экскурсий, конкурсов, конференций и т.д.); рекомендации по</a:t>
            </a:r>
          </a:p>
          <a:p>
            <a:r>
              <a:rPr lang="ru-RU" sz="2800" dirty="0" smtClean="0"/>
              <a:t>проведению лабораторных и практических работ, по постановке  экспериментов или опытов и т.д.; дидактический и лекционный материал,  методики по исследовательской работе, тематику опытнической или</a:t>
            </a:r>
          </a:p>
          <a:p>
            <a:r>
              <a:rPr lang="ru-RU" sz="2800" dirty="0" smtClean="0"/>
              <a:t>исследовательской работы и т.д.</a:t>
            </a:r>
          </a:p>
          <a:p>
            <a:r>
              <a:rPr lang="ru-RU" sz="2800" dirty="0" smtClean="0"/>
              <a:t>2. Список использованной литературы.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00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08720"/>
            <a:ext cx="101074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Обратите внимание!!! </a:t>
            </a:r>
          </a:p>
          <a:p>
            <a:r>
              <a:rPr lang="ru-RU" sz="3600" dirty="0" smtClean="0"/>
              <a:t>Во многих образовательных учреждениях</a:t>
            </a:r>
          </a:p>
          <a:p>
            <a:r>
              <a:rPr lang="ru-RU" sz="3600" dirty="0" smtClean="0"/>
              <a:t>встречается ошибка при определении направлений. </a:t>
            </a:r>
          </a:p>
          <a:p>
            <a:r>
              <a:rPr lang="ru-RU" sz="3600" dirty="0" smtClean="0"/>
              <a:t>Например, научно-познавательное, патриотическое, художественно-эстетическое</a:t>
            </a:r>
          </a:p>
          <a:p>
            <a:r>
              <a:rPr lang="ru-RU" sz="3600" dirty="0" smtClean="0"/>
              <a:t> и др., не названы в ФГОС НОО.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153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 образовательных учреждениях могут реализовываться следующие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типы программ </a:t>
            </a:r>
            <a:r>
              <a:rPr lang="ru-RU" sz="4000" dirty="0" smtClean="0"/>
              <a:t>курсов внеурочной деятельности детей: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056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1) </a:t>
            </a:r>
            <a:r>
              <a:rPr lang="ru-RU" sz="4000" dirty="0" smtClean="0">
                <a:solidFill>
                  <a:srgbClr val="7030A0"/>
                </a:solidFill>
              </a:rPr>
              <a:t>примерная (типовая) программа </a:t>
            </a:r>
            <a:r>
              <a:rPr lang="ru-RU" sz="4000" dirty="0" smtClean="0"/>
              <a:t>– утвержденная Министерством</a:t>
            </a:r>
          </a:p>
          <a:p>
            <a:r>
              <a:rPr lang="ru-RU" sz="4000" dirty="0" smtClean="0"/>
              <a:t>образования РФ и рекомендованная государственным органом управления</a:t>
            </a:r>
            <a:r>
              <a:rPr lang="ru-RU" sz="4000" dirty="0"/>
              <a:t> </a:t>
            </a:r>
            <a:r>
              <a:rPr lang="ru-RU" sz="4000" dirty="0" smtClean="0"/>
              <a:t>образованием в качестве примерной по конкретной образовательной области</a:t>
            </a:r>
          </a:p>
          <a:p>
            <a:r>
              <a:rPr lang="ru-RU" sz="4000" dirty="0" smtClean="0"/>
              <a:t>или направлению деятельности;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667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2) </a:t>
            </a:r>
            <a:r>
              <a:rPr lang="ru-RU" sz="4000" dirty="0" smtClean="0">
                <a:solidFill>
                  <a:srgbClr val="7030A0"/>
                </a:solidFill>
              </a:rPr>
              <a:t>модифицированная (адаптированная) программа </a:t>
            </a:r>
            <a:r>
              <a:rPr lang="ru-RU" sz="4000" dirty="0" smtClean="0"/>
              <a:t>– измененная с  учетом особенностей образовательного учреждения, возраста и уровня подготовки обучающихся, режима и временных параметров осуществления</a:t>
            </a:r>
          </a:p>
          <a:p>
            <a:r>
              <a:rPr lang="ru-RU" sz="4000" dirty="0" smtClean="0"/>
              <a:t>деятельности, нестандартности индивидуальных результатов обучения и воспитания;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4598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3) </a:t>
            </a:r>
            <a:r>
              <a:rPr lang="ru-RU" sz="3600" dirty="0" smtClean="0">
                <a:solidFill>
                  <a:srgbClr val="7030A0"/>
                </a:solidFill>
              </a:rPr>
              <a:t>экспериментальная программа </a:t>
            </a:r>
            <a:r>
              <a:rPr lang="ru-RU" sz="3600" dirty="0" smtClean="0"/>
              <a:t>– ее целью является изменение содержания, организационно-педагогических основ и методов обучения,  предложение новых областей знания, внедрение новых педагогических  технологий; в случае выявления новизны предложений автора экспериментальная программа может претендовать на </a:t>
            </a:r>
            <a:r>
              <a:rPr lang="ru-RU" sz="3600" dirty="0" smtClean="0">
                <a:solidFill>
                  <a:srgbClr val="7030A0"/>
                </a:solidFill>
              </a:rPr>
              <a:t>статус авторской;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4) </a:t>
            </a:r>
            <a:r>
              <a:rPr lang="ru-RU" sz="4000" dirty="0" smtClean="0">
                <a:solidFill>
                  <a:srgbClr val="7030A0"/>
                </a:solidFill>
              </a:rPr>
              <a:t>авторская программа </a:t>
            </a:r>
            <a:r>
              <a:rPr lang="ru-RU" sz="4000" dirty="0" smtClean="0"/>
              <a:t>– обладающая актуальностью,</a:t>
            </a:r>
          </a:p>
          <a:p>
            <a:r>
              <a:rPr lang="ru-RU" sz="4000" dirty="0" smtClean="0"/>
              <a:t>оригинальностью и обязательно новизной; программа преподавания нового учебного курса (предмета) или новая образовательная концепция изучаемых ранее предметов.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49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892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Опираясь на письмо Министерства образования и науки Российской федерации от 11.12.2006 года </a:t>
            </a:r>
            <a:r>
              <a:rPr lang="ru-RU" sz="3200" dirty="0" err="1" smtClean="0"/>
              <a:t>No</a:t>
            </a:r>
            <a:r>
              <a:rPr lang="ru-RU" sz="3200" dirty="0" smtClean="0"/>
              <a:t> 06-1844 «О примерных требованиях к программам дополнительного образования детей» рекомендуем  следующие</a:t>
            </a:r>
            <a:r>
              <a:rPr lang="ru-RU" sz="3200" dirty="0"/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структурные компоненты </a:t>
            </a:r>
            <a:r>
              <a:rPr lang="ru-RU" sz="3200" dirty="0" smtClean="0"/>
              <a:t>создаваемой Программы курсов внеурочной деятельности: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274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1. Титульный лист</a:t>
            </a:r>
          </a:p>
          <a:p>
            <a:r>
              <a:rPr lang="ru-RU" sz="4000" dirty="0" smtClean="0">
                <a:solidFill>
                  <a:srgbClr val="92D050"/>
                </a:solidFill>
              </a:rPr>
              <a:t>2. Пояснительная записка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3. Содержание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4. Учебно-тематический план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5. Ожидаемые планируемые результаты.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</TotalTime>
  <Words>571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Трыкова</dc:creator>
  <cp:lastModifiedBy>Трыкова</cp:lastModifiedBy>
  <cp:revision>6</cp:revision>
  <dcterms:created xsi:type="dcterms:W3CDTF">2013-12-02T18:45:28Z</dcterms:created>
  <dcterms:modified xsi:type="dcterms:W3CDTF">2013-12-02T19:38:58Z</dcterms:modified>
</cp:coreProperties>
</file>